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16" r:id="rId1"/>
  </p:sldMasterIdLst>
  <p:sldIdLst>
    <p:sldId id="259" r:id="rId2"/>
    <p:sldId id="256"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B4C71EC6-210F-42DE-9C53-41977AD35B3D}" type="datetimeFigureOut">
              <a:rPr lang="ru-RU" smtClean="0"/>
              <a:t>28.09.2020</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28.09.2020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28.09.2020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28.09.2020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28.09.2020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B4C71EC6-210F-42DE-9C53-41977AD35B3D}" type="datetimeFigureOut">
              <a:rPr lang="ru-RU" smtClean="0"/>
              <a:t>28.09.2020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B4C71EC6-210F-42DE-9C53-41977AD35B3D}" type="datetimeFigureOut">
              <a:rPr lang="ru-RU" smtClean="0"/>
              <a:t>28.09.2020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B4C71EC6-210F-42DE-9C53-41977AD35B3D}" type="datetimeFigureOut">
              <a:rPr lang="ru-RU" smtClean="0"/>
              <a:t>28.09.2020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B4C71EC6-210F-42DE-9C53-41977AD35B3D}" type="datetimeFigureOut">
              <a:rPr lang="ru-RU" smtClean="0"/>
              <a:t>28.09.2020</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B19B0651-EE4F-4900-A07F-96A6BFA9D0F0}" type="slidenum">
              <a:rPr lang="ru-RU" smtClean="0"/>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28.09.2020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28.09.2020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4C71EC6-210F-42DE-9C53-41977AD35B3D}" type="datetimeFigureOut">
              <a:rPr lang="ru-RU" smtClean="0"/>
              <a:t>28.09.2020</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 id="2147484424" r:id="rId8"/>
    <p:sldLayoutId id="2147484425" r:id="rId9"/>
    <p:sldLayoutId id="2147484426" r:id="rId10"/>
    <p:sldLayoutId id="214748442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692696"/>
            <a:ext cx="6552728" cy="369332"/>
          </a:xfrm>
          <a:prstGeom prst="rect">
            <a:avLst/>
          </a:prstGeom>
        </p:spPr>
        <p:txBody>
          <a:bodyPr wrap="square">
            <a:spAutoFit/>
          </a:bodyPr>
          <a:lstStyle/>
          <a:p>
            <a:pPr algn="ctr"/>
            <a:r>
              <a:rPr lang="ru-RU" b="1" i="1" dirty="0"/>
              <a:t>ОСНОВНЫЕ ПОНЯТИЯ ТЕОРИИ НАДЕЖНОСТИ</a:t>
            </a:r>
            <a:endParaRPr lang="ru-RU" i="1" dirty="0"/>
          </a:p>
        </p:txBody>
      </p:sp>
    </p:spTree>
    <p:extLst>
      <p:ext uri="{BB962C8B-B14F-4D97-AF65-F5344CB8AC3E}">
        <p14:creationId xmlns:p14="http://schemas.microsoft.com/office/powerpoint/2010/main" val="3825410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9186" y="548680"/>
            <a:ext cx="8349278" cy="5632311"/>
          </a:xfrm>
          <a:prstGeom prst="rect">
            <a:avLst/>
          </a:prstGeom>
        </p:spPr>
        <p:txBody>
          <a:bodyPr wrap="square">
            <a:spAutoFit/>
          </a:bodyPr>
          <a:lstStyle/>
          <a:p>
            <a:pPr algn="just"/>
            <a:r>
              <a:rPr lang="ru-RU" b="1" dirty="0"/>
              <a:t>Объект, элемент, система</a:t>
            </a:r>
            <a:endParaRPr lang="ru-RU" dirty="0"/>
          </a:p>
          <a:p>
            <a:pPr algn="just"/>
            <a:r>
              <a:rPr lang="ru-RU" dirty="0"/>
              <a:t>В теории надежности используют понятия объект, элемент, система.</a:t>
            </a:r>
            <a:br>
              <a:rPr lang="ru-RU" dirty="0"/>
            </a:br>
            <a:r>
              <a:rPr lang="ru-RU" b="1" dirty="0" smtClean="0"/>
              <a:t>Объект</a:t>
            </a:r>
            <a:r>
              <a:rPr lang="ru-RU" dirty="0"/>
              <a:t> - техническое изделие определенного целевого назначения, рассматриваемое в периоды проектирования, производства, испытаний </a:t>
            </a:r>
            <a:r>
              <a:rPr lang="ru-RU" dirty="0" smtClean="0"/>
              <a:t>и эксплуатации</a:t>
            </a:r>
            <a:r>
              <a:rPr lang="ru-RU" dirty="0"/>
              <a:t>.</a:t>
            </a:r>
            <a:br>
              <a:rPr lang="ru-RU" dirty="0"/>
            </a:br>
            <a:r>
              <a:rPr lang="ru-RU" dirty="0" smtClean="0"/>
              <a:t>Объектами </a:t>
            </a:r>
            <a:r>
              <a:rPr lang="ru-RU" dirty="0"/>
              <a:t>могут быть различные системы и их элементы, в частности: сооружения, установки, технические изделия, устройства, машины, аппараты, приборы и их части, агрегаты и отдельные детали.</a:t>
            </a:r>
            <a:br>
              <a:rPr lang="ru-RU" dirty="0"/>
            </a:br>
            <a:r>
              <a:rPr lang="ru-RU" b="1" dirty="0" smtClean="0"/>
              <a:t>Элемент системы </a:t>
            </a:r>
            <a:r>
              <a:rPr lang="ru-RU" dirty="0" smtClean="0"/>
              <a:t>- </a:t>
            </a:r>
            <a:r>
              <a:rPr lang="ru-RU" dirty="0"/>
              <a:t>объект, представляющий отдельную часть системы. Само понятие элемента условно и относительно, так как любой элемент, в свою очередь, всегда можно рассматривать как совокупность других элементов.</a:t>
            </a:r>
            <a:br>
              <a:rPr lang="ru-RU" dirty="0"/>
            </a:br>
            <a:r>
              <a:rPr lang="ru-RU" dirty="0" smtClean="0"/>
              <a:t>Понятия </a:t>
            </a:r>
            <a:r>
              <a:rPr lang="ru-RU" dirty="0"/>
              <a:t>система и элемент выражены друг через друга, поскольку одно из них следовало бы принять в качестве исходного, постулировать. Понятия эти относительны: объект, считавшийся системой в одном исследовании, может рассматриваться как элемент, если изучается объект большего масштаба. Кроме того, само деление системы на элементы зависит от характера рассмотрения (функциональные, конструктивные, схемные или оперативные элементы), от требуемой точности проводимого исследования, от уровня наших представлений, от объекта в целом.</a:t>
            </a:r>
            <a:br>
              <a:rPr lang="ru-RU" dirty="0"/>
            </a:br>
            <a:endParaRPr lang="ru-RU" dirty="0"/>
          </a:p>
        </p:txBody>
      </p:sp>
    </p:spTree>
    <p:extLst>
      <p:ext uri="{BB962C8B-B14F-4D97-AF65-F5344CB8AC3E}">
        <p14:creationId xmlns:p14="http://schemas.microsoft.com/office/powerpoint/2010/main" val="1127244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4501" y="260648"/>
            <a:ext cx="8136904" cy="2862322"/>
          </a:xfrm>
          <a:prstGeom prst="rect">
            <a:avLst/>
          </a:prstGeom>
        </p:spPr>
        <p:txBody>
          <a:bodyPr wrap="square">
            <a:spAutoFit/>
          </a:bodyPr>
          <a:lstStyle/>
          <a:p>
            <a:r>
              <a:rPr lang="ru-RU" b="1" dirty="0"/>
              <a:t>Человек</a:t>
            </a:r>
            <a:r>
              <a:rPr lang="ru-RU" dirty="0"/>
              <a:t>-оператор также представляет собой одно из звеньев системы человек-машина.</a:t>
            </a:r>
            <a:br>
              <a:rPr lang="ru-RU" dirty="0"/>
            </a:br>
            <a:r>
              <a:rPr lang="ru-RU" b="1" dirty="0" smtClean="0"/>
              <a:t>Система</a:t>
            </a:r>
            <a:r>
              <a:rPr lang="ru-RU" dirty="0" smtClean="0"/>
              <a:t> </a:t>
            </a:r>
            <a:r>
              <a:rPr lang="ru-RU" dirty="0"/>
              <a:t>- объект, представляющий собой совокупность элементов, связанных между собой определенными отношениями и взаимодействующих таким образом, чтобы обеспечить выполнение системой некоторой достаточно сложной функции. </a:t>
            </a:r>
            <a:br>
              <a:rPr lang="ru-RU" dirty="0"/>
            </a:br>
            <a:r>
              <a:rPr lang="ru-RU" dirty="0" smtClean="0"/>
              <a:t>Признаком </a:t>
            </a:r>
            <a:r>
              <a:rPr lang="ru-RU" dirty="0"/>
              <a:t>системности является структурированность системы, взаимосвязанность составляющих ее частей, подчиненность организации всей системы определенной цели. Системы функционируют в пространстве и времени.</a:t>
            </a:r>
          </a:p>
        </p:txBody>
      </p:sp>
      <p:sp>
        <p:nvSpPr>
          <p:cNvPr id="3" name="Прямоугольник 2"/>
          <p:cNvSpPr/>
          <p:nvPr/>
        </p:nvSpPr>
        <p:spPr>
          <a:xfrm>
            <a:off x="543912" y="3122970"/>
            <a:ext cx="8233963" cy="2092881"/>
          </a:xfrm>
          <a:prstGeom prst="rect">
            <a:avLst/>
          </a:prstGeom>
        </p:spPr>
        <p:txBody>
          <a:bodyPr wrap="square">
            <a:spAutoFit/>
          </a:bodyPr>
          <a:lstStyle/>
          <a:p>
            <a:r>
              <a:rPr lang="ru-RU" sz="1600" b="1" dirty="0"/>
              <a:t>Состояние объекта</a:t>
            </a:r>
            <a:endParaRPr lang="ru-RU" sz="1600" dirty="0"/>
          </a:p>
          <a:p>
            <a:r>
              <a:rPr lang="ru-RU" sz="1600" b="1" dirty="0"/>
              <a:t>Исправность</a:t>
            </a:r>
            <a:r>
              <a:rPr lang="ru-RU" sz="1600" dirty="0"/>
              <a:t> - состояние объекта, при котором он соответствует всем требованиям, установленным нормативно-технической документацией (НТД).</a:t>
            </a:r>
            <a:br>
              <a:rPr lang="ru-RU" sz="1600" dirty="0"/>
            </a:br>
            <a:r>
              <a:rPr lang="ru-RU" sz="1600" b="1" dirty="0"/>
              <a:t>Неисправность</a:t>
            </a:r>
            <a:r>
              <a:rPr lang="ru-RU" sz="1600" dirty="0"/>
              <a:t> - состояние объекта, при котором он не соответствует хотя бы одному из требований, установленных НТД.</a:t>
            </a:r>
            <a:br>
              <a:rPr lang="ru-RU" sz="1600" dirty="0"/>
            </a:br>
            <a:r>
              <a:rPr lang="ru-RU" sz="1600" b="1" dirty="0"/>
              <a:t>Работоспособность</a:t>
            </a:r>
            <a:r>
              <a:rPr lang="ru-RU" sz="1600" dirty="0"/>
              <a:t> - состояние объекта, при котором он способен выполнять заданные функции, сохраняя значения основных параметров в пределах, установленных НТД.</a:t>
            </a:r>
            <a:r>
              <a:rPr lang="ru-RU" dirty="0"/>
              <a:t/>
            </a:r>
            <a:br>
              <a:rPr lang="ru-RU" dirty="0"/>
            </a:br>
            <a:endParaRPr lang="ru-RU" dirty="0"/>
          </a:p>
        </p:txBody>
      </p:sp>
      <p:sp>
        <p:nvSpPr>
          <p:cNvPr id="4" name="Прямоугольник 3"/>
          <p:cNvSpPr/>
          <p:nvPr/>
        </p:nvSpPr>
        <p:spPr>
          <a:xfrm>
            <a:off x="506251" y="4941168"/>
            <a:ext cx="8145154" cy="1600438"/>
          </a:xfrm>
          <a:prstGeom prst="rect">
            <a:avLst/>
          </a:prstGeom>
        </p:spPr>
        <p:txBody>
          <a:bodyPr wrap="square">
            <a:spAutoFit/>
          </a:bodyPr>
          <a:lstStyle/>
          <a:p>
            <a:pPr algn="just"/>
            <a:r>
              <a:rPr lang="ru-RU" dirty="0"/>
              <a:t/>
            </a:r>
            <a:br>
              <a:rPr lang="ru-RU" dirty="0"/>
            </a:br>
            <a:r>
              <a:rPr lang="ru-RU" sz="1600" dirty="0"/>
              <a:t>Основные параметры характеризуют функционирование объекта при выполнении поставленных задач и устанавливаются в нормативно-технической документации.</a:t>
            </a:r>
            <a:br>
              <a:rPr lang="ru-RU" sz="1600" dirty="0"/>
            </a:br>
            <a:r>
              <a:rPr lang="ru-RU" sz="1600" b="1" dirty="0"/>
              <a:t>Неработоспособность</a:t>
            </a:r>
            <a:r>
              <a:rPr lang="ru-RU" sz="1600" dirty="0"/>
              <a:t> - состояние объекта, при котором значение хотя бы одного заданного параметра характеризующего способность выполнять заданные функции, не соответствует требованиям, установленным НТД.</a:t>
            </a:r>
          </a:p>
        </p:txBody>
      </p:sp>
    </p:spTree>
    <p:extLst>
      <p:ext uri="{BB962C8B-B14F-4D97-AF65-F5344CB8AC3E}">
        <p14:creationId xmlns:p14="http://schemas.microsoft.com/office/powerpoint/2010/main" val="4039693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942" y="-1"/>
            <a:ext cx="8424936" cy="6740307"/>
          </a:xfrm>
          <a:prstGeom prst="rect">
            <a:avLst/>
          </a:prstGeom>
        </p:spPr>
        <p:txBody>
          <a:bodyPr wrap="square">
            <a:spAutoFit/>
          </a:bodyPr>
          <a:lstStyle/>
          <a:p>
            <a:pPr algn="just"/>
            <a:r>
              <a:rPr lang="ru-RU" dirty="0">
                <a:latin typeface="Times New Roman" panose="02020603050405020304" pitchFamily="18" charset="0"/>
                <a:cs typeface="Times New Roman" panose="02020603050405020304" pitchFamily="18" charset="0"/>
              </a:rPr>
              <a:t>Понятие исправность шире, чем понятие работоспособность. Работоспособный объект в отличие от исправного удовлетворяет лишь тем требованиям НТД, которые обеспечивают его нормальное функционирование при выполнении поставленных задач.</a:t>
            </a:r>
          </a:p>
          <a:p>
            <a:pPr algn="just"/>
            <a:r>
              <a:rPr lang="ru-RU" b="1" dirty="0">
                <a:latin typeface="Times New Roman" panose="02020603050405020304" pitchFamily="18" charset="0"/>
                <a:cs typeface="Times New Roman" panose="02020603050405020304" pitchFamily="18" charset="0"/>
              </a:rPr>
              <a:t>Работоспособность и неработоспособность </a:t>
            </a:r>
            <a:r>
              <a:rPr lang="ru-RU" dirty="0">
                <a:latin typeface="Times New Roman" panose="02020603050405020304" pitchFamily="18" charset="0"/>
                <a:cs typeface="Times New Roman" panose="02020603050405020304" pitchFamily="18" charset="0"/>
              </a:rPr>
              <a:t>в общем случае могут быть полными или частичными. Полностью работоспособный объект обеспечивает в определенных условиях максимальную эффективность его применения. Эффективность применения в этих же условиях частично работоспособного объекта меньше максимально возможной, но значения ее показателей при этом еще находятся в пределах, установленных для такого функционирования, которое считается нормальным. Частично неработоспособный объект может функционировать, но уровень эффективности при этом ниже допускаемого. Полностью неработоспособный объект применять по назначению невозможно.</a:t>
            </a:r>
          </a:p>
          <a:p>
            <a:pPr algn="just"/>
            <a:r>
              <a:rPr lang="ru-RU" dirty="0">
                <a:latin typeface="Times New Roman" panose="02020603050405020304" pitchFamily="18" charset="0"/>
                <a:cs typeface="Times New Roman" panose="02020603050405020304" pitchFamily="18" charset="0"/>
              </a:rPr>
              <a:t>Понятия частичной работоспособности и частичной неработоспособности применяют главным образом к сложным системам, для которых характерна возможность нахождения в нескольких состояниях. Эти состояния различаются уровнями эффективности функционирования системы. Работоспособность и неработоспособность некоторых объектов могут быть полными, т.е. они могут иметь только два состояния.</a:t>
            </a:r>
          </a:p>
          <a:p>
            <a:pPr algn="just"/>
            <a:r>
              <a:rPr lang="ru-RU" dirty="0">
                <a:latin typeface="Times New Roman" panose="02020603050405020304" pitchFamily="18" charset="0"/>
                <a:cs typeface="Times New Roman" panose="02020603050405020304" pitchFamily="18" charset="0"/>
              </a:rPr>
              <a:t>Работоспособный объект в отличие от исправного обязан удовлетворять лишь тем требованиям НТД, выполнение которых обеспечивает нормальное применение объекта по назначению. При этом он может не удовлетворять, например, эстетическим требованиям, если ухудшение внешнего вида объекта не препятствует его нормальному (эффективному) функционированию.</a:t>
            </a:r>
          </a:p>
        </p:txBody>
      </p:sp>
    </p:spTree>
    <p:extLst>
      <p:ext uri="{BB962C8B-B14F-4D97-AF65-F5344CB8AC3E}">
        <p14:creationId xmlns:p14="http://schemas.microsoft.com/office/powerpoint/2010/main" val="1888335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32"/>
            <a:ext cx="8280920" cy="6247864"/>
          </a:xfrm>
          <a:prstGeom prst="rect">
            <a:avLst/>
          </a:prstGeom>
        </p:spPr>
        <p:txBody>
          <a:bodyPr wrap="square">
            <a:spAutoFit/>
          </a:bodyPr>
          <a:lstStyle/>
          <a:p>
            <a:pPr algn="just"/>
            <a:r>
              <a:rPr lang="ru-RU" sz="1600" dirty="0"/>
              <a:t>Очевидно, что работоспособный объект может быть неисправным, однако отклонения от требований НТД при этом не настолько существенны, чтобы нарушалось нормальное функционирование.</a:t>
            </a:r>
          </a:p>
          <a:p>
            <a:pPr algn="just"/>
            <a:r>
              <a:rPr lang="ru-RU" sz="1600" dirty="0"/>
              <a:t>Предельное состояние - состояние объекта, при котором его дальнейшее применение по назначению должно быть прекращено из-за неустранимого нарушения требований безопасности или неустранимого отклонения заданных параметров за установленные пределы, недопустимого увеличения эксплуатационных расходов или необходимости проведения капитального ремонта.</a:t>
            </a:r>
          </a:p>
          <a:p>
            <a:pPr algn="just"/>
            <a:endParaRPr lang="ru-RU" sz="1600" dirty="0"/>
          </a:p>
          <a:p>
            <a:pPr algn="just"/>
            <a:r>
              <a:rPr lang="ru-RU" sz="1600" dirty="0"/>
              <a:t>Признаки (критерии) предельного состояния устанавливаются НТД на данный объект.</a:t>
            </a:r>
          </a:p>
          <a:p>
            <a:pPr algn="just"/>
            <a:endParaRPr lang="ru-RU" sz="1600" dirty="0"/>
          </a:p>
          <a:p>
            <a:pPr algn="just"/>
            <a:r>
              <a:rPr lang="ru-RU" sz="1600" dirty="0"/>
              <a:t>Невосстанавливаемый объект достигает предельного состояния при возникновении отказа или при достижении заранее установленного предельно допустимого значения срока службы или суммарной наработки, устанавливаемых из соображений безопасности эксплуатации в связи с необратимым снижением эффективности использования ниже допустимой или в связи с увеличением интенсивности отказов, закономерным для объектов данного типа после установленного периода эксплуатации.</a:t>
            </a:r>
          </a:p>
          <a:p>
            <a:pPr algn="just"/>
            <a:r>
              <a:rPr lang="ru-RU" sz="1600" dirty="0"/>
              <a:t>Для восстанавливаемых объектов переход в предельное состояние определяется наступлением момента, когда дальнейшая эксплуатация невозможна или нецелесообразна вследствие следующих причин:</a:t>
            </a:r>
          </a:p>
          <a:p>
            <a:pPr algn="just"/>
            <a:r>
              <a:rPr lang="ru-RU" sz="1600" dirty="0"/>
              <a:t>- становится невозможным поддержание его безопасности, безотказности или эффективности на минимально допустимом уровне;</a:t>
            </a:r>
          </a:p>
          <a:p>
            <a:pPr algn="just"/>
            <a:r>
              <a:rPr lang="ru-RU" sz="1600" dirty="0"/>
              <a:t>- в результате изнашивания и (или) старения объект пришел в такое состояние, при котором ремонт требует недопустимо больших затрат или не обеспечивает необходимой степени восстановления исправности или ресурса.</a:t>
            </a:r>
          </a:p>
        </p:txBody>
      </p:sp>
    </p:spTree>
    <p:extLst>
      <p:ext uri="{BB962C8B-B14F-4D97-AF65-F5344CB8AC3E}">
        <p14:creationId xmlns:p14="http://schemas.microsoft.com/office/powerpoint/2010/main" val="212428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352928" cy="5355312"/>
          </a:xfrm>
          <a:prstGeom prst="rect">
            <a:avLst/>
          </a:prstGeom>
        </p:spPr>
        <p:txBody>
          <a:bodyPr wrap="square">
            <a:spAutoFit/>
          </a:bodyPr>
          <a:lstStyle/>
          <a:p>
            <a:pPr algn="just"/>
            <a:r>
              <a:rPr lang="ru-RU" dirty="0"/>
              <a:t>Для некоторых восстанавливаемых объектов предельным состоянием считается такое, когда необходимое восстановление исправности может быть осуществлено только с помощью капитального ремонта.</a:t>
            </a:r>
          </a:p>
          <a:p>
            <a:pPr algn="just"/>
            <a:r>
              <a:rPr lang="ru-RU" b="1" dirty="0"/>
              <a:t>Режимная управляемость</a:t>
            </a:r>
            <a:r>
              <a:rPr lang="ru-RU" dirty="0"/>
              <a:t>* - свойство объекта поддерживать нормальный режим посредством управления с целью сохранения или восстановления нормального режима его работы.</a:t>
            </a:r>
          </a:p>
          <a:p>
            <a:pPr algn="just"/>
            <a:endParaRPr lang="ru-RU" dirty="0"/>
          </a:p>
          <a:p>
            <a:pPr algn="just"/>
            <a:r>
              <a:rPr lang="ru-RU" dirty="0"/>
              <a:t>Переход объекта в различные состояния</a:t>
            </a:r>
          </a:p>
          <a:p>
            <a:pPr algn="just"/>
            <a:endParaRPr lang="ru-RU" dirty="0"/>
          </a:p>
          <a:p>
            <a:pPr algn="just"/>
            <a:r>
              <a:rPr lang="ru-RU" b="1" dirty="0"/>
              <a:t>Повреждение</a:t>
            </a:r>
            <a:r>
              <a:rPr lang="ru-RU" dirty="0"/>
              <a:t> - событие, заключающееся в нарушении исправности объекта при сохранении его работоспособности.</a:t>
            </a:r>
          </a:p>
          <a:p>
            <a:pPr algn="just"/>
            <a:r>
              <a:rPr lang="ru-RU" b="1" dirty="0"/>
              <a:t>Отказ</a:t>
            </a:r>
            <a:r>
              <a:rPr lang="ru-RU" dirty="0"/>
              <a:t> - событие, заключающееся в нарушении работоспособности объекта.</a:t>
            </a:r>
          </a:p>
          <a:p>
            <a:pPr algn="just"/>
            <a:r>
              <a:rPr lang="ru-RU" dirty="0"/>
              <a:t>Критерий отказа - отличительный признак или совокупность признаков, согласно которым устанавливается факт отказа.</a:t>
            </a:r>
          </a:p>
          <a:p>
            <a:pPr algn="just"/>
            <a:r>
              <a:rPr lang="ru-RU" dirty="0"/>
              <a:t>Признаки (критерии) отказов устанавливаются НТД на данный объект.</a:t>
            </a:r>
          </a:p>
          <a:p>
            <a:pPr algn="just"/>
            <a:r>
              <a:rPr lang="ru-RU" b="1" dirty="0"/>
              <a:t>Восстановление</a:t>
            </a:r>
            <a:r>
              <a:rPr lang="ru-RU" dirty="0"/>
              <a:t> - процесс обнаружения и устранения отказа (повреждения) с целью восстановления его работоспособности (исправности).</a:t>
            </a:r>
          </a:p>
          <a:p>
            <a:pPr algn="just"/>
            <a:r>
              <a:rPr lang="ru-RU" b="1" dirty="0"/>
              <a:t>Восстанавливаемый объект </a:t>
            </a:r>
            <a:r>
              <a:rPr lang="ru-RU" dirty="0"/>
              <a:t>- объект, работоспособность которого в случае возникновения отказа подлежит восстановлению в рассматриваемых условиях.</a:t>
            </a:r>
          </a:p>
        </p:txBody>
      </p:sp>
    </p:spTree>
    <p:extLst>
      <p:ext uri="{BB962C8B-B14F-4D97-AF65-F5344CB8AC3E}">
        <p14:creationId xmlns:p14="http://schemas.microsoft.com/office/powerpoint/2010/main" val="2285983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48680"/>
            <a:ext cx="8352928" cy="5509200"/>
          </a:xfrm>
          <a:prstGeom prst="rect">
            <a:avLst/>
          </a:prstGeom>
        </p:spPr>
        <p:txBody>
          <a:bodyPr wrap="square">
            <a:spAutoFit/>
          </a:bodyPr>
          <a:lstStyle/>
          <a:p>
            <a:pPr algn="just"/>
            <a:r>
              <a:rPr lang="ru-RU" sz="1600" b="1" dirty="0"/>
              <a:t>Невосстанавливаемый объект </a:t>
            </a:r>
            <a:r>
              <a:rPr lang="ru-RU" sz="1600" dirty="0"/>
              <a:t>- объект, работоспособность которого в случае возникновения отказа не подлежит восстановлению в рассматриваемых условиях.</a:t>
            </a:r>
          </a:p>
          <a:p>
            <a:pPr algn="just"/>
            <a:r>
              <a:rPr lang="ru-RU" sz="1600" dirty="0"/>
              <a:t>При анализе надежности, особенно при выборе показателей надежности объекта, существенное значение имеет решение, которое должно быть принято в случае отказа объекта. Если в рассматриваемой ситуации восстановление работоспособности данного объекта при его отказе по каким-либо причинам признается нецелесообразным или неосуществимым (например, из-за невозможности прерывания выполняемой функции), то такой объект в данной ситуации является невосстанавливаемым. Таким образом, один и тот же объект в зависимости от особенностей или этапов эксплуатации может считаться восстанавливаемым или невосстанавливаемым. Например, аппаратура метеоспутника на этапе хранения относится к восстанавливаемой, а во время полета в космосе - невосстанавливаемой. Более того, даже один и тот же объект можно отнести к тому или иному типу в зависимости от назначения: ЭВМ, используемая для неоперативных вычислений, является объектом восстанавливаемым, так как в случае отказа любая операция может быть повторена, а та же ЭВМ, управляющая сложным технологическим процессом в химии, является объектом невосстанавливаемым, так как отказ или сбой приводит к непоправимым последствиям.</a:t>
            </a:r>
          </a:p>
          <a:p>
            <a:pPr algn="just"/>
            <a:r>
              <a:rPr lang="ru-RU" sz="1600" b="1" dirty="0"/>
              <a:t>Авария*</a:t>
            </a:r>
            <a:r>
              <a:rPr lang="ru-RU" sz="1600" dirty="0"/>
              <a:t> - событие, заключающееся в переходе объекта с одного уровня работоспособности или относительного уровня функционирования на другой, существенно более низкий, с крупным нарушением режима работы объекта. Авария может привести к частичному или полному разрушению объекта, созданию опасных условий для человека и окружающей среды.</a:t>
            </a:r>
          </a:p>
        </p:txBody>
      </p:sp>
    </p:spTree>
    <p:extLst>
      <p:ext uri="{BB962C8B-B14F-4D97-AF65-F5344CB8AC3E}">
        <p14:creationId xmlns:p14="http://schemas.microsoft.com/office/powerpoint/2010/main" val="2449306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96944" cy="5355312"/>
          </a:xfrm>
          <a:prstGeom prst="rect">
            <a:avLst/>
          </a:prstGeom>
        </p:spPr>
        <p:txBody>
          <a:bodyPr wrap="square">
            <a:spAutoFit/>
          </a:bodyPr>
          <a:lstStyle/>
          <a:p>
            <a:endParaRPr lang="ru-RU" dirty="0"/>
          </a:p>
          <a:p>
            <a:pPr algn="just"/>
            <a:r>
              <a:rPr lang="ru-RU" dirty="0"/>
              <a:t>Временные характеристики объекта</a:t>
            </a:r>
          </a:p>
          <a:p>
            <a:pPr algn="just"/>
            <a:endParaRPr lang="ru-RU" dirty="0"/>
          </a:p>
          <a:p>
            <a:pPr algn="just"/>
            <a:r>
              <a:rPr lang="ru-RU" b="1" dirty="0"/>
              <a:t>Наработка </a:t>
            </a:r>
            <a:r>
              <a:rPr lang="ru-RU" dirty="0"/>
              <a:t>- продолжительность или объем работы объекта. Объект может работать непрерывно или с перерывами. Во втором случае учитывается суммарная наработка. Наработка может измеряться в единицах времени, циклах, единицах выработки и др. единицах. В процессе эксплуатации различают суточную, месячную наработку, наработку до первого отказа, наработку между отказами, заданную наработку и т.д.</a:t>
            </a:r>
          </a:p>
          <a:p>
            <a:pPr algn="just"/>
            <a:r>
              <a:rPr lang="ru-RU" dirty="0"/>
              <a:t>Если объект эксплуатируется в различных режимах нагрузки, то, например, наработка в облегченном режиме может быть выделена и учитываться отдельно от наработки при номинальной нагрузке.</a:t>
            </a:r>
          </a:p>
          <a:p>
            <a:pPr algn="just"/>
            <a:r>
              <a:rPr lang="ru-RU" b="1" dirty="0"/>
              <a:t>Технический ресурс </a:t>
            </a:r>
            <a:r>
              <a:rPr lang="ru-RU" dirty="0"/>
              <a:t>- наработка объекта от начала его эксплуатации до достижения предельного состояния.</a:t>
            </a:r>
          </a:p>
          <a:p>
            <a:pPr algn="just"/>
            <a:r>
              <a:rPr lang="ru-RU" dirty="0"/>
              <a:t>Обычно указывается, какой именно технический ресурс имеется в виду: до среднего, капитального, от капитального до ближайшего среднего и т.п. Если конкретного указания не содержится, то имеется в виду ресурс от начала эксплуатации до достижения предельного состояния после всех (средних и капитальных) ремонтов, т.е. до списания по техническому состоянию.</a:t>
            </a:r>
          </a:p>
        </p:txBody>
      </p:sp>
    </p:spTree>
    <p:extLst>
      <p:ext uri="{BB962C8B-B14F-4D97-AF65-F5344CB8AC3E}">
        <p14:creationId xmlns:p14="http://schemas.microsoft.com/office/powerpoint/2010/main" val="4160900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6529" y="620688"/>
            <a:ext cx="8352928" cy="5355312"/>
          </a:xfrm>
          <a:prstGeom prst="rect">
            <a:avLst/>
          </a:prstGeom>
        </p:spPr>
        <p:txBody>
          <a:bodyPr wrap="square">
            <a:spAutoFit/>
          </a:bodyPr>
          <a:lstStyle/>
          <a:p>
            <a:r>
              <a:rPr lang="ru-RU" dirty="0"/>
              <a:t>Срок службы - календарная продолжительность эксплуатации объекта от ее начала или возобновления после капитального или среднего ремонта до наступления предельного состояния.</a:t>
            </a:r>
          </a:p>
          <a:p>
            <a:endParaRPr lang="ru-RU" dirty="0"/>
          </a:p>
          <a:p>
            <a:r>
              <a:rPr lang="ru-RU" dirty="0"/>
              <a:t>Под эксплуатацией объекта понимается стадия его существования в распоряжении потребителя при условии применения объекта по назначению, что может чередоваться с хранением, транспортированием, техническим обслуживанием и ремонтом, если это осуществляется потребителем.</a:t>
            </a:r>
          </a:p>
          <a:p>
            <a:endParaRPr lang="ru-RU" dirty="0"/>
          </a:p>
          <a:p>
            <a:r>
              <a:rPr lang="ru-RU" dirty="0"/>
              <a:t>Срок </a:t>
            </a:r>
            <a:r>
              <a:rPr lang="ru-RU" dirty="0" err="1"/>
              <a:t>сохраняемости</a:t>
            </a:r>
            <a:r>
              <a:rPr lang="ru-RU" dirty="0"/>
              <a:t> - календарная продолжительность хранения и (или) транспортирования объекта в заданных условиях, в течение и после которой сохраняются значения установленных показателей (в том числе и показателей надежности) в заданных пределах.</a:t>
            </a:r>
          </a:p>
          <a:p>
            <a:endParaRPr lang="ru-RU" dirty="0"/>
          </a:p>
          <a:p>
            <a:endParaRPr lang="ru-RU" dirty="0"/>
          </a:p>
          <a:p>
            <a:r>
              <a:rPr lang="ru-RU" dirty="0"/>
              <a:t>Определение надежности</a:t>
            </a:r>
          </a:p>
          <a:p>
            <a:r>
              <a:rPr lang="ru-RU" dirty="0"/>
              <a:t>Работа любой технической системы может характеризоваться ее эффективностью (рис. 4.1.1), под которой понимается совокупность свойств, определяющих способность системы выполнять при ее создании определенные задачи.</a:t>
            </a:r>
          </a:p>
        </p:txBody>
      </p:sp>
    </p:spTree>
    <p:extLst>
      <p:ext uri="{BB962C8B-B14F-4D97-AF65-F5344CB8AC3E}">
        <p14:creationId xmlns:p14="http://schemas.microsoft.com/office/powerpoint/2010/main" val="900903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www.obzh.ru/nad/images/ris_4-1-1.jpg"/>
          <p:cNvPicPr/>
          <p:nvPr/>
        </p:nvPicPr>
        <p:blipFill>
          <a:blip r:embed="rId2">
            <a:extLst>
              <a:ext uri="{28A0092B-C50C-407E-A947-70E740481C1C}">
                <a14:useLocalDpi xmlns:a14="http://schemas.microsoft.com/office/drawing/2010/main" val="0"/>
              </a:ext>
            </a:extLst>
          </a:blip>
          <a:srcRect/>
          <a:stretch>
            <a:fillRect/>
          </a:stretch>
        </p:blipFill>
        <p:spPr bwMode="auto">
          <a:xfrm>
            <a:off x="755576" y="548680"/>
            <a:ext cx="7848871" cy="4847233"/>
          </a:xfrm>
          <a:prstGeom prst="rect">
            <a:avLst/>
          </a:prstGeom>
          <a:noFill/>
          <a:ln>
            <a:noFill/>
          </a:ln>
        </p:spPr>
      </p:pic>
      <p:sp>
        <p:nvSpPr>
          <p:cNvPr id="3" name="Прямоугольник 2"/>
          <p:cNvSpPr/>
          <p:nvPr/>
        </p:nvSpPr>
        <p:spPr>
          <a:xfrm>
            <a:off x="2123728" y="5661248"/>
            <a:ext cx="6336704" cy="369332"/>
          </a:xfrm>
          <a:prstGeom prst="rect">
            <a:avLst/>
          </a:prstGeom>
        </p:spPr>
        <p:txBody>
          <a:bodyPr wrap="square">
            <a:spAutoFit/>
          </a:bodyPr>
          <a:lstStyle/>
          <a:p>
            <a:r>
              <a:rPr lang="ru-RU" dirty="0"/>
              <a:t>Рис. </a:t>
            </a:r>
            <a:r>
              <a:rPr lang="ru-RU" dirty="0" smtClean="0"/>
              <a:t>1</a:t>
            </a:r>
            <a:r>
              <a:rPr lang="ru-RU" dirty="0"/>
              <a:t>. Основные свойства технических систем</a:t>
            </a:r>
          </a:p>
        </p:txBody>
      </p:sp>
    </p:spTree>
    <p:extLst>
      <p:ext uri="{BB962C8B-B14F-4D97-AF65-F5344CB8AC3E}">
        <p14:creationId xmlns:p14="http://schemas.microsoft.com/office/powerpoint/2010/main" val="855723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8064896" cy="5078313"/>
          </a:xfrm>
          <a:prstGeom prst="rect">
            <a:avLst/>
          </a:prstGeom>
        </p:spPr>
        <p:txBody>
          <a:bodyPr wrap="square">
            <a:spAutoFit/>
          </a:bodyPr>
          <a:lstStyle/>
          <a:p>
            <a:pPr algn="just"/>
            <a:r>
              <a:rPr lang="ru-RU" dirty="0"/>
              <a:t>Таким образом:</a:t>
            </a:r>
          </a:p>
          <a:p>
            <a:pPr algn="just"/>
            <a:r>
              <a:rPr lang="ru-RU" dirty="0"/>
              <a:t>1. </a:t>
            </a:r>
            <a:r>
              <a:rPr lang="ru-RU" b="1" dirty="0"/>
              <a:t>Надежность</a:t>
            </a:r>
            <a:r>
              <a:rPr lang="ru-RU" dirty="0"/>
              <a:t> - свойство объекта сохранять во времени способность выполнять требуемые функции. Например: для электродвигателя - обеспечивать требуемые момент на валу и скорость; для системы электроснабжения - обеспечивать </a:t>
            </a:r>
            <a:r>
              <a:rPr lang="ru-RU" dirty="0" err="1"/>
              <a:t>электроприемники</a:t>
            </a:r>
            <a:r>
              <a:rPr lang="ru-RU" dirty="0"/>
              <a:t> энергией требуемого качества.</a:t>
            </a:r>
          </a:p>
          <a:p>
            <a:pPr algn="just"/>
            <a:r>
              <a:rPr lang="ru-RU" dirty="0"/>
              <a:t>2. Выполнение требуемых функций должно происходить при значениях параметров в установленных пределах. Например: для электродвигателя - обеспечивать требуемые момент и скорость при температуре двигателя, не превышающей определенного предела, отсутствии выделения источника взрыва, пожара и т.д.</a:t>
            </a:r>
          </a:p>
          <a:p>
            <a:pPr algn="just"/>
            <a:r>
              <a:rPr lang="ru-RU" dirty="0"/>
              <a:t>3. Способность выполнять требуемые функции должна сохраняться в заданных режимах (например, в повторно-кратковременном режиме работы); в заданных условиях (например, в условиях запыленности, вибрации и т.д.).</a:t>
            </a:r>
          </a:p>
          <a:p>
            <a:pPr algn="just"/>
            <a:endParaRPr lang="ru-RU" dirty="0"/>
          </a:p>
          <a:p>
            <a:pPr algn="just"/>
            <a:r>
              <a:rPr lang="ru-RU" dirty="0"/>
              <a:t>4. Объект должен обладать свойством сохранять способность выполнять требуемые функции в различные фазы его жизни: при рабочей эксплуатации, техническом обслуживании, ремонте, хранении </a:t>
            </a:r>
          </a:p>
        </p:txBody>
      </p:sp>
    </p:spTree>
    <p:extLst>
      <p:ext uri="{BB962C8B-B14F-4D97-AF65-F5344CB8AC3E}">
        <p14:creationId xmlns:p14="http://schemas.microsoft.com/office/powerpoint/2010/main" val="367882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886"/>
            <a:ext cx="8424936" cy="6494085"/>
          </a:xfrm>
          <a:prstGeom prst="rect">
            <a:avLst/>
          </a:prstGeom>
        </p:spPr>
        <p:txBody>
          <a:bodyPr wrap="square">
            <a:spAutoFit/>
          </a:bodyPr>
          <a:lstStyle/>
          <a:p>
            <a:pPr algn="just"/>
            <a:r>
              <a:rPr lang="ru-RU" sz="1600" b="1" dirty="0"/>
              <a:t>Надежность</a:t>
            </a:r>
            <a:r>
              <a:rPr lang="ru-RU" sz="1600" dirty="0"/>
              <a:t> - важный показатель качества объекта. Его нельзя ни противопоставлять, ни смешивать с другими показателями качества. Явно недостаточной, например, будет информация о качестве очистительной установки, если известно только то, что она обладает определенной производительностью и некоторым коэффициентом очистки, но неизвестно, насколько устойчиво сохраняются эти характеристики при ее работе. Бесполезна также информация о том, что установка устойчиво сохраняет присущие ей характеристики, но неизвестны значения этих характеристик. Вот почему в определение понятия надежности входит выполнение заданных функций и сохранение этого свойства при использовании объекта по назначению.</a:t>
            </a:r>
          </a:p>
          <a:p>
            <a:pPr algn="just"/>
            <a:r>
              <a:rPr lang="ru-RU" sz="1600" dirty="0"/>
              <a:t>В зависимости от назначения объекта оно может включать в себя в различных сочетаниях безотказность, долговечность, ремонтопригодность, </a:t>
            </a:r>
            <a:r>
              <a:rPr lang="ru-RU" sz="1600" dirty="0" err="1"/>
              <a:t>сохраняемость</a:t>
            </a:r>
            <a:r>
              <a:rPr lang="ru-RU" sz="1600" dirty="0"/>
              <a:t>. Например, для невосстанавливаемого объекта, не предназначенного для хранения, надежность определяется его безотказностью при использовании по назначению. Информация о безотказности восстанавливаемого изделия, длительное время находящегося в состоянии хранения и транспортировки, не в полной мере определяет его надежность (при этом необходимо знать и о ремонтопригодности, и </a:t>
            </a:r>
            <a:r>
              <a:rPr lang="ru-RU" sz="1600" dirty="0" err="1"/>
              <a:t>сохраняемости</a:t>
            </a:r>
            <a:r>
              <a:rPr lang="ru-RU" sz="1600" dirty="0"/>
              <a:t>). В ряде случаев очень важное значение приобретает свойство изделия сохранять работоспособность до наступления предельного состояния (снятие с эксплуатации, передача в средний или капитальный ремонт), т.е. необходима информация не только о безотказности объекта, но и о его долговечности.</a:t>
            </a:r>
          </a:p>
          <a:p>
            <a:pPr algn="just"/>
            <a:r>
              <a:rPr lang="ru-RU" sz="1600" dirty="0"/>
              <a:t>Техническая характеристика, количественным образом определяющая одно или несколько свойств, составляющих надежность объекта именуется показатель надежности. Он количественно характеризует, в какой степени данному объекту или данной группе объектов присущи определенные свойства, обусловливающие надежность. Показатель надежности может иметь размерность (например, среднее время восстановления) или не иметь ее (например, вероятность безотказной работы).</a:t>
            </a:r>
          </a:p>
        </p:txBody>
      </p:sp>
    </p:spTree>
    <p:extLst>
      <p:ext uri="{BB962C8B-B14F-4D97-AF65-F5344CB8AC3E}">
        <p14:creationId xmlns:p14="http://schemas.microsoft.com/office/powerpoint/2010/main" val="2518483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39214"/>
            <a:ext cx="8352928" cy="4893647"/>
          </a:xfrm>
          <a:prstGeom prst="rect">
            <a:avLst/>
          </a:prstGeom>
        </p:spPr>
        <p:txBody>
          <a:bodyPr wrap="square">
            <a:spAutoFit/>
          </a:bodyPr>
          <a:lstStyle/>
          <a:p>
            <a:r>
              <a:rPr lang="ru-RU" b="1" dirty="0"/>
              <a:t>Надежность в общем случа</a:t>
            </a:r>
            <a:r>
              <a:rPr lang="ru-RU" dirty="0"/>
              <a:t>е - комплексное свойство, включающее такие понятия, как безотказность, долговечность, ремонтопригодность, </a:t>
            </a:r>
            <a:r>
              <a:rPr lang="ru-RU" dirty="0" err="1"/>
              <a:t>сохраняемость</a:t>
            </a:r>
            <a:r>
              <a:rPr lang="ru-RU" dirty="0"/>
              <a:t>. Для конкретных объектов и условий их эксплуатации эти свойства могут иметь различную относительную значимость.</a:t>
            </a:r>
          </a:p>
          <a:p>
            <a:pPr algn="just"/>
            <a:r>
              <a:rPr lang="ru-RU" sz="1600" b="1" dirty="0" smtClean="0"/>
              <a:t>Безотказность</a:t>
            </a:r>
            <a:r>
              <a:rPr lang="ru-RU" sz="1600" dirty="0" smtClean="0"/>
              <a:t> </a:t>
            </a:r>
            <a:r>
              <a:rPr lang="ru-RU" sz="1600" dirty="0"/>
              <a:t>- свойство объекта непрерывно сохранять работоспособность в течение некоторой наработки или в течение некоторого времени.</a:t>
            </a:r>
          </a:p>
          <a:p>
            <a:pPr algn="just"/>
            <a:r>
              <a:rPr lang="ru-RU" sz="1600" b="1" dirty="0" smtClean="0"/>
              <a:t>Ремонтопригодность</a:t>
            </a:r>
            <a:r>
              <a:rPr lang="ru-RU" sz="1600" dirty="0" smtClean="0"/>
              <a:t> </a:t>
            </a:r>
            <a:r>
              <a:rPr lang="ru-RU" sz="1600" dirty="0"/>
              <a:t>- свойство объекта быть приспособленным к предупреждению и обнаружению отказов и повреждений, к восстановлению работоспособности и исправности в процессе технического обслуживания и ремонта.</a:t>
            </a:r>
          </a:p>
          <a:p>
            <a:pPr algn="just"/>
            <a:r>
              <a:rPr lang="ru-RU" sz="1600" b="1" dirty="0" smtClean="0"/>
              <a:t>Долговечность</a:t>
            </a:r>
            <a:r>
              <a:rPr lang="ru-RU" sz="1600" dirty="0" smtClean="0"/>
              <a:t> </a:t>
            </a:r>
            <a:r>
              <a:rPr lang="ru-RU" sz="1600" dirty="0"/>
              <a:t>- свойство объекта сохранять работоспособность до наступления предельного состояния с необходимым прерыванием для технического обслуживания и ремонтов.</a:t>
            </a:r>
          </a:p>
          <a:p>
            <a:pPr algn="just"/>
            <a:r>
              <a:rPr lang="ru-RU" sz="1600" b="1" dirty="0" err="1" smtClean="0"/>
              <a:t>Сохраняемость</a:t>
            </a:r>
            <a:r>
              <a:rPr lang="ru-RU" sz="1600" dirty="0" smtClean="0"/>
              <a:t> </a:t>
            </a:r>
            <a:r>
              <a:rPr lang="ru-RU" sz="1600" dirty="0"/>
              <a:t>- свойство объекта непрерывно сохранять исправное и работоспособное состояние в течение (и после) хранения и (или) транспортировки.</a:t>
            </a:r>
          </a:p>
          <a:p>
            <a:pPr algn="just"/>
            <a:r>
              <a:rPr lang="ru-RU" sz="1600" dirty="0" smtClean="0"/>
              <a:t>Для </a:t>
            </a:r>
            <a:r>
              <a:rPr lang="ru-RU" sz="1600" dirty="0"/>
              <a:t>показателей надежности используются две формы представления: вероятностная и статистическая. Вероятностная форма обычно бывает удобнее при априорных аналитических расчетах надежности, статистическая - при экспериментальном исследовании надежности технических систем. Кроме того, оказывается, что одни показатели лучше интерпретируются в вероятностных терминах, а другие - в статистических.</a:t>
            </a:r>
          </a:p>
        </p:txBody>
      </p:sp>
    </p:spTree>
    <p:extLst>
      <p:ext uri="{BB962C8B-B14F-4D97-AF65-F5344CB8AC3E}">
        <p14:creationId xmlns:p14="http://schemas.microsoft.com/office/powerpoint/2010/main" val="1163963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6529" y="188640"/>
            <a:ext cx="8496944" cy="6463308"/>
          </a:xfrm>
          <a:prstGeom prst="rect">
            <a:avLst/>
          </a:prstGeom>
        </p:spPr>
        <p:txBody>
          <a:bodyPr wrap="square">
            <a:spAutoFit/>
          </a:bodyPr>
          <a:lstStyle/>
          <a:p>
            <a:r>
              <a:rPr lang="ru-RU" b="1" dirty="0"/>
              <a:t>Показатели безотказности и ремонтопригодности</a:t>
            </a:r>
          </a:p>
          <a:p>
            <a:r>
              <a:rPr lang="ru-RU" b="1" dirty="0"/>
              <a:t>Наработка до отказа </a:t>
            </a:r>
            <a:r>
              <a:rPr lang="ru-RU" dirty="0"/>
              <a:t>- вероятность того, что в пределах заданной наработки отказ объекта не возникнет (при условии работоспособности в начальный момент времени).</a:t>
            </a:r>
          </a:p>
          <a:p>
            <a:r>
              <a:rPr lang="ru-RU" dirty="0"/>
              <a:t>Для режимов хранения и транспортировки может применяться аналогично определяемый термин "</a:t>
            </a:r>
            <a:r>
              <a:rPr lang="ru-RU" b="1" dirty="0"/>
              <a:t>вероятность возникновения отказа</a:t>
            </a:r>
            <a:r>
              <a:rPr lang="ru-RU" dirty="0"/>
              <a:t>".</a:t>
            </a:r>
          </a:p>
          <a:p>
            <a:r>
              <a:rPr lang="ru-RU" b="1" dirty="0" smtClean="0"/>
              <a:t>Средняя </a:t>
            </a:r>
            <a:r>
              <a:rPr lang="ru-RU" b="1" dirty="0"/>
              <a:t>наработка до отказа</a:t>
            </a:r>
            <a:r>
              <a:rPr lang="ru-RU" dirty="0"/>
              <a:t> - математическое ожидание случайной наработки объекта до первого отказа.</a:t>
            </a:r>
          </a:p>
          <a:p>
            <a:r>
              <a:rPr lang="ru-RU" b="1" dirty="0"/>
              <a:t>Средняя наработка между отказами</a:t>
            </a:r>
            <a:r>
              <a:rPr lang="ru-RU" dirty="0"/>
              <a:t> - математическое ожидание случайной наработки объекта между отказами.</a:t>
            </a:r>
          </a:p>
          <a:p>
            <a:r>
              <a:rPr lang="ru-RU" dirty="0" smtClean="0"/>
              <a:t>Обычно </a:t>
            </a:r>
            <a:r>
              <a:rPr lang="ru-RU" dirty="0"/>
              <a:t>этот показатель относится к установившемуся процессу эксплуатации. В принципе средняя наработка между отказами объектов, состоящих из стареющих во времени элементов, зависит от номера предыдущего отказа. Однако с ростом номера отказа (т.е. с увеличением длительности эксплуатации) эта величина стремится к некоторой постоянной, или, как говорят, к своему стационарному значению.</a:t>
            </a:r>
          </a:p>
          <a:p>
            <a:r>
              <a:rPr lang="ru-RU" b="1" dirty="0"/>
              <a:t>Средняя наработка на отказ</a:t>
            </a:r>
            <a:r>
              <a:rPr lang="ru-RU" dirty="0"/>
              <a:t> - отношение наработки восстанавливаемого объекта за некоторый период времени к математическому ожиданию числа отказов в течение этой наработки.</a:t>
            </a:r>
          </a:p>
          <a:p>
            <a:r>
              <a:rPr lang="ru-RU" dirty="0" smtClean="0"/>
              <a:t>Этим </a:t>
            </a:r>
            <a:r>
              <a:rPr lang="ru-RU" dirty="0"/>
              <a:t>термином можно назвать кратко среднюю наработку до отказа и среднюю наработку между отказами, когда оба показателя совпадают. Для совпадения последних необходимо, чтобы после каждого отказа объект восстанавливался до первоначального состояния.</a:t>
            </a:r>
          </a:p>
        </p:txBody>
      </p:sp>
    </p:spTree>
    <p:extLst>
      <p:ext uri="{BB962C8B-B14F-4D97-AF65-F5344CB8AC3E}">
        <p14:creationId xmlns:p14="http://schemas.microsoft.com/office/powerpoint/2010/main" val="290274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548680"/>
            <a:ext cx="8208912" cy="5355312"/>
          </a:xfrm>
          <a:prstGeom prst="rect">
            <a:avLst/>
          </a:prstGeom>
        </p:spPr>
        <p:txBody>
          <a:bodyPr wrap="square">
            <a:spAutoFit/>
          </a:bodyPr>
          <a:lstStyle/>
          <a:p>
            <a:r>
              <a:rPr lang="ru-RU" b="1" dirty="0"/>
              <a:t>Заданная наработка</a:t>
            </a:r>
            <a:r>
              <a:rPr lang="ru-RU" dirty="0"/>
              <a:t> - наработка, в течение которой объект должен безотказно работать для выполнения своих функций.</a:t>
            </a:r>
          </a:p>
          <a:p>
            <a:r>
              <a:rPr lang="ru-RU" b="1" dirty="0" smtClean="0"/>
              <a:t>Среднее </a:t>
            </a:r>
            <a:r>
              <a:rPr lang="ru-RU" b="1" dirty="0"/>
              <a:t>время простоя</a:t>
            </a:r>
            <a:r>
              <a:rPr lang="ru-RU" dirty="0"/>
              <a:t> - математическое ожидание случайного времени вынужденного нерегламентированного пребывания объекта в состоянии неработоспособности.</a:t>
            </a:r>
          </a:p>
          <a:p>
            <a:r>
              <a:rPr lang="ru-RU" b="1" dirty="0" smtClean="0"/>
              <a:t>Среднее </a:t>
            </a:r>
            <a:r>
              <a:rPr lang="ru-RU" b="1" dirty="0"/>
              <a:t>время восстановления</a:t>
            </a:r>
            <a:r>
              <a:rPr lang="ru-RU" dirty="0"/>
              <a:t> - математическое ожидание случайной продолжительности восстановления работоспособности (собственно ремонта).</a:t>
            </a:r>
          </a:p>
          <a:p>
            <a:r>
              <a:rPr lang="ru-RU" dirty="0" smtClean="0"/>
              <a:t>Вероятность </a:t>
            </a:r>
            <a:r>
              <a:rPr lang="ru-RU" dirty="0"/>
              <a:t>восстановления - вероятность того, что фактическая продолжительность восстановления работоспособности объекта не превысит заданной.</a:t>
            </a:r>
          </a:p>
          <a:p>
            <a:r>
              <a:rPr lang="ru-RU" b="1" dirty="0" smtClean="0"/>
              <a:t>Показатель </a:t>
            </a:r>
            <a:r>
              <a:rPr lang="ru-RU" b="1" dirty="0"/>
              <a:t>технической эффективности функционирования</a:t>
            </a:r>
            <a:r>
              <a:rPr lang="ru-RU" dirty="0"/>
              <a:t> - мера качества собственно функционирования объекта или целесообразности использования объекта для выполнения заданных функций.</a:t>
            </a:r>
          </a:p>
          <a:p>
            <a:r>
              <a:rPr lang="ru-RU" dirty="0"/>
              <a:t>Этот показатель определяется количественно как математическое ожидание выходного эффекта объекта, т.е. в зависимости от назначения системы принимает конкретное выражение. Часто показатель эффективности функционирования определяется как полная вероятность выполнения объектом задачи с учетом возможного снижения качества его работы из-за возникновения частичных </a:t>
            </a:r>
            <a:r>
              <a:rPr lang="ru-RU" dirty="0" smtClean="0"/>
              <a:t>отказов.</a:t>
            </a:r>
            <a:endParaRPr lang="ru-RU" dirty="0"/>
          </a:p>
        </p:txBody>
      </p:sp>
    </p:spTree>
    <p:extLst>
      <p:ext uri="{BB962C8B-B14F-4D97-AF65-F5344CB8AC3E}">
        <p14:creationId xmlns:p14="http://schemas.microsoft.com/office/powerpoint/2010/main" val="3581296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6632"/>
            <a:ext cx="8424936" cy="6186309"/>
          </a:xfrm>
          <a:prstGeom prst="rect">
            <a:avLst/>
          </a:prstGeom>
        </p:spPr>
        <p:txBody>
          <a:bodyPr wrap="square">
            <a:spAutoFit/>
          </a:bodyPr>
          <a:lstStyle/>
          <a:p>
            <a:r>
              <a:rPr lang="ru-RU" dirty="0"/>
              <a:t>Коэффициент сохранения эффективности - показатель, характеризующий влияние степени надежности к максимально возможному значению этого показателя (т.е. соответствующему состоянию полной работоспособности всех элементов объекта).</a:t>
            </a:r>
          </a:p>
          <a:p>
            <a:endParaRPr lang="ru-RU" dirty="0"/>
          </a:p>
          <a:p>
            <a:r>
              <a:rPr lang="ru-RU" dirty="0"/>
              <a:t>Нестационарный коэффициент готовности - вероятность того, что объект окажется работоспособным в заданный момент времени, отсчитываемый от начала работы (или от другого строго определенного момента времени), для которого известно начальное состояние этого объекта.</a:t>
            </a:r>
          </a:p>
          <a:p>
            <a:endParaRPr lang="ru-RU" dirty="0"/>
          </a:p>
          <a:p>
            <a:r>
              <a:rPr lang="ru-RU" dirty="0"/>
              <a:t>Средний коэффициент готовности - усредненное на заданном интервале времени значение нестационарного коэффициента готовности.</a:t>
            </a:r>
          </a:p>
          <a:p>
            <a:endParaRPr lang="ru-RU" dirty="0"/>
          </a:p>
          <a:p>
            <a:r>
              <a:rPr lang="ru-RU" dirty="0"/>
              <a:t>Стационарный коэффициент готовности (коэффициент готовности) - вероятность того, что восстанавливаемый объект окажется работоспособным в произвольно выбранный момент времени в установившемся процессе эксплуатации. (Коэффициент готовности может быть определен и как отношение времени, в течение которого объект находится в работоспособном состоянии, к общей длительности рассматриваемого периода. Предполагается, что рассматривается установившийся процесс эксплуатации, математической моделью которого является стационарный случайный процесс. Коэффициент готовности является предельным значением, к которому стремятся и нестационарный, и средний коэффициенты готовности с ростом рассматриваемого интервала времени.</a:t>
            </a:r>
          </a:p>
        </p:txBody>
      </p:sp>
    </p:spTree>
    <p:extLst>
      <p:ext uri="{BB962C8B-B14F-4D97-AF65-F5344CB8AC3E}">
        <p14:creationId xmlns:p14="http://schemas.microsoft.com/office/powerpoint/2010/main" val="2107311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2696"/>
            <a:ext cx="8352928" cy="4247317"/>
          </a:xfrm>
          <a:prstGeom prst="rect">
            <a:avLst/>
          </a:prstGeom>
        </p:spPr>
        <p:txBody>
          <a:bodyPr wrap="square">
            <a:spAutoFit/>
          </a:bodyPr>
          <a:lstStyle/>
          <a:p>
            <a:r>
              <a:rPr lang="ru-RU" dirty="0"/>
              <a:t>Часто используются показатели, характеризующие простой объект, - так называемые коэффициенты простоя соответствующего типа. Каждому коэффициенту готовности можно поставить в соответствие определенный коэффициент простоя, численно равный дополнению соответствующего коэффициента готовности до единицы. В соответствующих определениях работоспособность следует заменить на неработоспособность.</a:t>
            </a:r>
          </a:p>
          <a:p>
            <a:endParaRPr lang="ru-RU" dirty="0"/>
          </a:p>
          <a:p>
            <a:r>
              <a:rPr lang="ru-RU" dirty="0"/>
              <a:t>Нестационарный коэффициент оперативной готовности - вероятность того, что объект, находясь в режиме ожидания, окажется работоспособным в заданный момент времени, отсчитываемый от начала работы (или от другого строго определенного времени), и начиная с этого момента времени будет работать безотказно в течение заданного времени.</a:t>
            </a:r>
          </a:p>
          <a:p>
            <a:endParaRPr lang="ru-RU" dirty="0"/>
          </a:p>
          <a:p>
            <a:r>
              <a:rPr lang="ru-RU" dirty="0"/>
              <a:t>Средний коэффициент оперативной готовности - усредненное на заданном интервале значение нестационарного коэффициента оперативной готовности.</a:t>
            </a:r>
          </a:p>
        </p:txBody>
      </p:sp>
    </p:spTree>
    <p:extLst>
      <p:ext uri="{BB962C8B-B14F-4D97-AF65-F5344CB8AC3E}">
        <p14:creationId xmlns:p14="http://schemas.microsoft.com/office/powerpoint/2010/main" val="2590476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136904" cy="5355312"/>
          </a:xfrm>
          <a:prstGeom prst="rect">
            <a:avLst/>
          </a:prstGeom>
        </p:spPr>
        <p:txBody>
          <a:bodyPr wrap="square">
            <a:spAutoFit/>
          </a:bodyPr>
          <a:lstStyle/>
          <a:p>
            <a:pPr algn="just"/>
            <a:r>
              <a:rPr lang="ru-RU" dirty="0"/>
              <a:t>Стационарный коэффициент оперативной готовности (коэффициент оперативной готовности) - вероятность того, что восстанавливаемый элемент окажется работоспособным в произвольный момент времени, и с этого момента времени будет работать безотказно в течение заданного интервала времени.</a:t>
            </a:r>
          </a:p>
          <a:p>
            <a:pPr algn="just"/>
            <a:r>
              <a:rPr lang="ru-RU" dirty="0"/>
              <a:t>Предполагается, что рассматривается установившийся процесс эксплуатации, которому соответствуют в качестве математической модели стационарный случайный процесс.</a:t>
            </a:r>
          </a:p>
          <a:p>
            <a:pPr algn="just"/>
            <a:endParaRPr lang="ru-RU" dirty="0"/>
          </a:p>
          <a:p>
            <a:pPr algn="just"/>
            <a:r>
              <a:rPr lang="ru-RU" dirty="0"/>
              <a:t>Коэффициент технического использования - отношение средней наработки объекта в единицах времени за некоторый период эксплуатации к сумме средних значений наработки, времени простоя, обусловленного техническим обслуживанием, и времени ремонтов за тот же период эксплуатации.</a:t>
            </a:r>
          </a:p>
          <a:p>
            <a:pPr algn="just"/>
            <a:endParaRPr lang="ru-RU" dirty="0"/>
          </a:p>
          <a:p>
            <a:pPr algn="just"/>
            <a:r>
              <a:rPr lang="ru-RU" dirty="0"/>
              <a:t>Интенсивность отказов - условная плотность вероятности отказа невосстанавливаемого объекта, определяемая для рассматриваемого момента времени при условии, что до этого момента отказ не возник.</a:t>
            </a:r>
          </a:p>
          <a:p>
            <a:pPr algn="just"/>
            <a:r>
              <a:rPr lang="ru-RU" dirty="0"/>
              <a:t>Параметр потока отказов - плотность вероятности возникновения отказа восстанавливаемого объекта, определяемая для рассматриваемого момента времени</a:t>
            </a:r>
          </a:p>
        </p:txBody>
      </p:sp>
    </p:spTree>
    <p:extLst>
      <p:ext uri="{BB962C8B-B14F-4D97-AF65-F5344CB8AC3E}">
        <p14:creationId xmlns:p14="http://schemas.microsoft.com/office/powerpoint/2010/main" val="3177946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064896" cy="5632311"/>
          </a:xfrm>
          <a:prstGeom prst="rect">
            <a:avLst/>
          </a:prstGeom>
        </p:spPr>
        <p:txBody>
          <a:bodyPr wrap="square">
            <a:spAutoFit/>
          </a:bodyPr>
          <a:lstStyle/>
          <a:p>
            <a:r>
              <a:rPr lang="ru-RU" dirty="0"/>
              <a:t>Параметр потока отказа может быть определен как отношение числа отказов объекта за определенный интервал времени к длительности этого интервала при ординарном потоке отказов.</a:t>
            </a:r>
          </a:p>
          <a:p>
            <a:endParaRPr lang="ru-RU" dirty="0"/>
          </a:p>
          <a:p>
            <a:r>
              <a:rPr lang="ru-RU" b="1" dirty="0"/>
              <a:t>Интенсивность восстановления</a:t>
            </a:r>
            <a:r>
              <a:rPr lang="ru-RU" dirty="0"/>
              <a:t> - условная плотность вероятности восстановления работоспособности объекта, определенная для рассматриваемого момента времени, при условии, что до этого момента восстановление не было завершено.</a:t>
            </a:r>
          </a:p>
          <a:p>
            <a:r>
              <a:rPr lang="ru-RU" dirty="0" smtClean="0"/>
              <a:t>Показатели </a:t>
            </a:r>
            <a:r>
              <a:rPr lang="ru-RU" dirty="0"/>
              <a:t>долговечности и </a:t>
            </a:r>
            <a:r>
              <a:rPr lang="ru-RU" dirty="0" err="1"/>
              <a:t>сохраняемости</a:t>
            </a:r>
            <a:endParaRPr lang="ru-RU" dirty="0"/>
          </a:p>
          <a:p>
            <a:r>
              <a:rPr lang="ru-RU" b="1" dirty="0" smtClean="0"/>
              <a:t>Гамма-процентный </a:t>
            </a:r>
            <a:r>
              <a:rPr lang="ru-RU" b="1" dirty="0"/>
              <a:t>ресурс</a:t>
            </a:r>
            <a:r>
              <a:rPr lang="ru-RU" dirty="0"/>
              <a:t> - наработка, в течение которой объект не достигает предельного состояния с заданной вероятностью 1- ?.</a:t>
            </a:r>
          </a:p>
          <a:p>
            <a:r>
              <a:rPr lang="ru-RU" b="1" dirty="0" smtClean="0"/>
              <a:t>Средний </a:t>
            </a:r>
            <a:r>
              <a:rPr lang="ru-RU" b="1" dirty="0"/>
              <a:t>ресурс</a:t>
            </a:r>
            <a:r>
              <a:rPr lang="ru-RU" dirty="0"/>
              <a:t> - математическое ожидание ресурса.</a:t>
            </a:r>
          </a:p>
          <a:p>
            <a:r>
              <a:rPr lang="ru-RU" b="1" dirty="0" smtClean="0"/>
              <a:t>Назначенный </a:t>
            </a:r>
            <a:r>
              <a:rPr lang="ru-RU" b="1" dirty="0"/>
              <a:t>ресурс</a:t>
            </a:r>
            <a:r>
              <a:rPr lang="ru-RU" dirty="0"/>
              <a:t> - суммарная наработка объекта, при достижении которой эксплуатация должна быть прекращена независимо от его состояния.</a:t>
            </a:r>
          </a:p>
          <a:p>
            <a:r>
              <a:rPr lang="ru-RU" b="1" dirty="0" smtClean="0"/>
              <a:t>Средний </a:t>
            </a:r>
            <a:r>
              <a:rPr lang="ru-RU" b="1" dirty="0"/>
              <a:t>ремонтный ресурс</a:t>
            </a:r>
            <a:r>
              <a:rPr lang="ru-RU" dirty="0"/>
              <a:t> - средний ресурс между смежными капитальными ремонтами объекта.</a:t>
            </a:r>
          </a:p>
          <a:p>
            <a:r>
              <a:rPr lang="ru-RU" b="1" dirty="0" smtClean="0"/>
              <a:t>Средний </a:t>
            </a:r>
            <a:r>
              <a:rPr lang="ru-RU" b="1" dirty="0"/>
              <a:t>ресурс до списания</a:t>
            </a:r>
            <a:r>
              <a:rPr lang="ru-RU" dirty="0"/>
              <a:t> - средний ресурс объекта от начала эксплуатации до его списания.</a:t>
            </a:r>
          </a:p>
          <a:p>
            <a:r>
              <a:rPr lang="ru-RU" dirty="0" smtClean="0"/>
              <a:t>Средний </a:t>
            </a:r>
            <a:r>
              <a:rPr lang="ru-RU" dirty="0"/>
              <a:t>ресурс до капитального ремонта средний ресурс от начала эксплуатации объекта до его первого капитального ремонта.</a:t>
            </a:r>
          </a:p>
        </p:txBody>
      </p:sp>
    </p:spTree>
    <p:extLst>
      <p:ext uri="{BB962C8B-B14F-4D97-AF65-F5344CB8AC3E}">
        <p14:creationId xmlns:p14="http://schemas.microsoft.com/office/powerpoint/2010/main" val="3476139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424936" cy="5355312"/>
          </a:xfrm>
          <a:prstGeom prst="rect">
            <a:avLst/>
          </a:prstGeom>
        </p:spPr>
        <p:txBody>
          <a:bodyPr wrap="square">
            <a:spAutoFit/>
          </a:bodyPr>
          <a:lstStyle/>
          <a:p>
            <a:r>
              <a:rPr lang="ru-RU" b="1" dirty="0"/>
              <a:t>Виды надежности</a:t>
            </a:r>
          </a:p>
          <a:p>
            <a:endParaRPr lang="ru-RU" dirty="0"/>
          </a:p>
          <a:p>
            <a:r>
              <a:rPr lang="ru-RU" dirty="0"/>
              <a:t>Многоцелевое назначение оборудования и систем приводит к необходимости исследовать те или другие стороны надежности с учетом причин, формирующих </a:t>
            </a:r>
            <a:r>
              <a:rPr lang="ru-RU" dirty="0" err="1"/>
              <a:t>надежностные</a:t>
            </a:r>
            <a:r>
              <a:rPr lang="ru-RU" dirty="0"/>
              <a:t> свойства объектов. Это приводит к необходимости подразделения надежности на виды. </a:t>
            </a:r>
          </a:p>
          <a:p>
            <a:endParaRPr lang="ru-RU" dirty="0"/>
          </a:p>
          <a:p>
            <a:r>
              <a:rPr lang="ru-RU" dirty="0"/>
              <a:t>Различают:</a:t>
            </a:r>
          </a:p>
          <a:p>
            <a:r>
              <a:rPr lang="ru-RU" dirty="0"/>
              <a:t>- аппаратурную надежность, обусловленную состоянием аппаратов; в свою очередь она может подразделяться на надежность конструктивную, схемную, производственно-технологическую;</a:t>
            </a:r>
          </a:p>
          <a:p>
            <a:r>
              <a:rPr lang="ru-RU" dirty="0"/>
              <a:t>- функциональную надежность, связанную с выполнением некоторой функции (либо комплекса функций), возлагаемых на объект, систему;</a:t>
            </a:r>
          </a:p>
          <a:p>
            <a:r>
              <a:rPr lang="ru-RU" dirty="0"/>
              <a:t>- эксплуатационную надежность, обусловленную качеством использования и обслуживания;</a:t>
            </a:r>
          </a:p>
          <a:p>
            <a:r>
              <a:rPr lang="ru-RU" dirty="0"/>
              <a:t>- программную надежность, обусловленную качеством программного обеспечения (программ, алгоритмов действий, инструкций и т.д.);</a:t>
            </a:r>
          </a:p>
          <a:p>
            <a:r>
              <a:rPr lang="ru-RU" dirty="0"/>
              <a:t>- надежность системы "человек-машина", зависящую от качества обслуживания объекта человеком-оператором.</a:t>
            </a:r>
          </a:p>
        </p:txBody>
      </p:sp>
    </p:spTree>
    <p:extLst>
      <p:ext uri="{BB962C8B-B14F-4D97-AF65-F5344CB8AC3E}">
        <p14:creationId xmlns:p14="http://schemas.microsoft.com/office/powerpoint/2010/main" val="38768238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152</TotalTime>
  <Words>2690</Words>
  <Application>Microsoft Office PowerPoint</Application>
  <PresentationFormat>Экран (4:3)</PresentationFormat>
  <Paragraphs>119</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Открытая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Гульнур Конарбаева</dc:creator>
  <cp:lastModifiedBy>Гульнур Конарбаева</cp:lastModifiedBy>
  <cp:revision>8</cp:revision>
  <dcterms:created xsi:type="dcterms:W3CDTF">2020-09-28T03:10:10Z</dcterms:created>
  <dcterms:modified xsi:type="dcterms:W3CDTF">2020-09-28T05:54:29Z</dcterms:modified>
</cp:coreProperties>
</file>